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Bitter Medium"/>
      <p:regular r:id="rId17"/>
    </p:embeddedFont>
    <p:embeddedFont>
      <p:font typeface="Bitter Medium"/>
      <p:regular r:id="rId18"/>
    </p:embeddedFont>
    <p:embeddedFont>
      <p:font typeface="Bitter Medium"/>
      <p:regular r:id="rId19"/>
    </p:embeddedFont>
    <p:embeddedFont>
      <p:font typeface="Bitter Medium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Relationship Id="rId23" Type="http://schemas.openxmlformats.org/officeDocument/2006/relationships/font" Target="fonts/font7.fntdata"/><Relationship Id="rId24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sv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slideLayout" Target="../slideLayouts/slideLayout11.xml"/><Relationship Id="rId9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svg"/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sv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slideLayout" Target="../slideLayouts/slideLayout5.xml"/><Relationship Id="rId7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Shopping Behavior Analysis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Uncovering insights from 3,900 purchases to guide strategic business decisions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76338" y="533757"/>
            <a:ext cx="1457444" cy="364808"/>
          </a:xfrm>
          <a:prstGeom prst="roundRect">
            <a:avLst>
              <a:gd name="adj" fmla="val 17879"/>
            </a:avLst>
          </a:prstGeom>
          <a:solidFill>
            <a:srgbClr val="FCE2C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92781" y="638532"/>
            <a:ext cx="155258" cy="15525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25667" y="591979"/>
            <a:ext cx="991672" cy="2483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ACTION PLAN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176338" y="976193"/>
            <a:ext cx="6434495" cy="6066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Strategic Recommendations</a:t>
            </a:r>
            <a:endParaRPr lang="en-US" sz="38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8" y="1873925"/>
            <a:ext cx="970478" cy="1164669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0888" y="2067997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Boost Subscriptions</a:t>
            </a:r>
            <a:endParaRPr lang="en-US" sz="1900" dirty="0"/>
          </a:p>
        </p:txBody>
      </p:sp>
      <p:sp>
        <p:nvSpPr>
          <p:cNvPr id="8" name="Text 4"/>
          <p:cNvSpPr/>
          <p:nvPr/>
        </p:nvSpPr>
        <p:spPr>
          <a:xfrm>
            <a:off x="2340888" y="2487692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exclusive benefits to convert 73% non-subscribers</a:t>
            </a:r>
            <a:endParaRPr lang="en-US" sz="150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8" y="3038594"/>
            <a:ext cx="970478" cy="1164669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2340888" y="3232666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Loyalty Programs</a:t>
            </a:r>
            <a:endParaRPr lang="en-US" sz="1900" dirty="0"/>
          </a:p>
        </p:txBody>
      </p:sp>
      <p:sp>
        <p:nvSpPr>
          <p:cNvPr id="11" name="Text 6"/>
          <p:cNvSpPr/>
          <p:nvPr/>
        </p:nvSpPr>
        <p:spPr>
          <a:xfrm>
            <a:off x="2340888" y="3652361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Reward repeat buyers to strengthen 80% loyal customer base</a:t>
            </a:r>
            <a:endParaRPr lang="en-US" sz="150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6338" y="4203263"/>
            <a:ext cx="970478" cy="1164669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2340888" y="4397335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Optimize Discounts</a:t>
            </a:r>
            <a:endParaRPr lang="en-US" sz="1900" dirty="0"/>
          </a:p>
        </p:txBody>
      </p:sp>
      <p:sp>
        <p:nvSpPr>
          <p:cNvPr id="14" name="Text 8"/>
          <p:cNvSpPr/>
          <p:nvPr/>
        </p:nvSpPr>
        <p:spPr>
          <a:xfrm>
            <a:off x="2340888" y="4817031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Balance promotional sales with margin control on high-discount items</a:t>
            </a:r>
            <a:endParaRPr lang="en-US" sz="1500" dirty="0"/>
          </a:p>
        </p:txBody>
      </p:sp>
      <p:pic>
        <p:nvPicPr>
          <p:cNvPr id="15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338" y="5367933"/>
            <a:ext cx="970478" cy="1164669"/>
          </a:xfrm>
          <a:prstGeom prst="rect">
            <a:avLst/>
          </a:prstGeom>
        </p:spPr>
      </p:pic>
      <p:sp>
        <p:nvSpPr>
          <p:cNvPr id="16" name="Text 9"/>
          <p:cNvSpPr/>
          <p:nvPr/>
        </p:nvSpPr>
        <p:spPr>
          <a:xfrm>
            <a:off x="2340888" y="5562005"/>
            <a:ext cx="2595324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Highlight Top Products</a:t>
            </a:r>
            <a:endParaRPr lang="en-US" sz="1900" dirty="0"/>
          </a:p>
        </p:txBody>
      </p:sp>
      <p:sp>
        <p:nvSpPr>
          <p:cNvPr id="17" name="Text 10"/>
          <p:cNvSpPr/>
          <p:nvPr/>
        </p:nvSpPr>
        <p:spPr>
          <a:xfrm>
            <a:off x="2340888" y="5981700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Feature high-rated items like Sandals (3.84) and Gloves (3.86) in campaigns</a:t>
            </a:r>
            <a:endParaRPr lang="en-US" sz="1500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76338" y="6532602"/>
            <a:ext cx="970478" cy="1164669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2340888" y="6726674"/>
            <a:ext cx="2426375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Targeted Marketing</a:t>
            </a:r>
            <a:endParaRPr lang="en-US" sz="1900" dirty="0"/>
          </a:p>
        </p:txBody>
      </p:sp>
      <p:sp>
        <p:nvSpPr>
          <p:cNvPr id="20" name="Text 12"/>
          <p:cNvSpPr/>
          <p:nvPr/>
        </p:nvSpPr>
        <p:spPr>
          <a:xfrm>
            <a:off x="2340888" y="7146369"/>
            <a:ext cx="11113175" cy="31051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Young Adults and express-shipping users for maximum ROI</a:t>
            </a:r>
            <a:endParaRPr lang="en-US" sz="1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68641" y="614601"/>
            <a:ext cx="1940362" cy="420172"/>
          </a:xfrm>
          <a:prstGeom prst="roundRect">
            <a:avLst>
              <a:gd name="adj" fmla="val 17874"/>
            </a:avLst>
          </a:prstGeom>
          <a:solidFill>
            <a:srgbClr val="FCE2CF"/>
          </a:solidFill>
          <a:ln/>
        </p:spPr>
      </p:sp>
      <p:sp>
        <p:nvSpPr>
          <p:cNvPr id="4" name="Text 1"/>
          <p:cNvSpPr/>
          <p:nvPr/>
        </p:nvSpPr>
        <p:spPr>
          <a:xfrm>
            <a:off x="6402705" y="681633"/>
            <a:ext cx="1672233" cy="286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DATASET OVERVIEW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268641" y="1124069"/>
            <a:ext cx="5587841" cy="6984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The Foundation</a:t>
            </a:r>
            <a:endParaRPr lang="en-US" sz="4350" dirty="0"/>
          </a:p>
        </p:txBody>
      </p:sp>
      <p:sp>
        <p:nvSpPr>
          <p:cNvPr id="6" name="Text 3"/>
          <p:cNvSpPr/>
          <p:nvPr/>
        </p:nvSpPr>
        <p:spPr>
          <a:xfrm>
            <a:off x="6268641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3,900</a:t>
            </a:r>
            <a:endParaRPr lang="en-US" sz="5800" dirty="0"/>
          </a:p>
        </p:txBody>
      </p:sp>
      <p:sp>
        <p:nvSpPr>
          <p:cNvPr id="7" name="Text 4"/>
          <p:cNvSpPr/>
          <p:nvPr/>
        </p:nvSpPr>
        <p:spPr>
          <a:xfrm>
            <a:off x="6268641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Total Purchases</a:t>
            </a:r>
            <a:endParaRPr lang="en-US" sz="2150" dirty="0"/>
          </a:p>
        </p:txBody>
      </p:sp>
      <p:sp>
        <p:nvSpPr>
          <p:cNvPr id="8" name="Text 5"/>
          <p:cNvSpPr/>
          <p:nvPr/>
        </p:nvSpPr>
        <p:spPr>
          <a:xfrm>
            <a:off x="6268641" y="3769400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Transactions analyzed across all categories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8888254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18</a:t>
            </a:r>
            <a:endParaRPr lang="en-US" sz="5800" dirty="0"/>
          </a:p>
        </p:txBody>
      </p:sp>
      <p:sp>
        <p:nvSpPr>
          <p:cNvPr id="10" name="Text 7"/>
          <p:cNvSpPr/>
          <p:nvPr/>
        </p:nvSpPr>
        <p:spPr>
          <a:xfrm>
            <a:off x="8888254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Points</a:t>
            </a:r>
            <a:endParaRPr lang="en-US" sz="2150" dirty="0"/>
          </a:p>
        </p:txBody>
      </p:sp>
      <p:sp>
        <p:nvSpPr>
          <p:cNvPr id="11" name="Text 8"/>
          <p:cNvSpPr/>
          <p:nvPr/>
        </p:nvSpPr>
        <p:spPr>
          <a:xfrm>
            <a:off x="8888254" y="3769400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Columns tracking customer behavior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07867" y="2269331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50</a:t>
            </a:r>
            <a:endParaRPr lang="en-US" sz="5800" dirty="0"/>
          </a:p>
        </p:txBody>
      </p:sp>
      <p:sp>
        <p:nvSpPr>
          <p:cNvPr id="13" name="Text 10"/>
          <p:cNvSpPr/>
          <p:nvPr/>
        </p:nvSpPr>
        <p:spPr>
          <a:xfrm>
            <a:off x="11507867" y="3286125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Locations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11507867" y="3769400"/>
            <a:ext cx="2340293" cy="107263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Geographic distribution of customers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8888254" y="5400675"/>
            <a:ext cx="2340293" cy="737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5800"/>
              </a:lnSpc>
              <a:buNone/>
            </a:pPr>
            <a:r>
              <a:rPr lang="en-US" sz="5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25</a:t>
            </a:r>
            <a:endParaRPr lang="en-US" sz="5800" dirty="0"/>
          </a:p>
        </p:txBody>
      </p:sp>
      <p:sp>
        <p:nvSpPr>
          <p:cNvPr id="16" name="Text 13"/>
          <p:cNvSpPr/>
          <p:nvPr/>
        </p:nvSpPr>
        <p:spPr>
          <a:xfrm>
            <a:off x="8888254" y="6417469"/>
            <a:ext cx="2340293" cy="349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Product Types</a:t>
            </a:r>
            <a:endParaRPr lang="en-US" sz="2150" dirty="0"/>
          </a:p>
        </p:txBody>
      </p:sp>
      <p:sp>
        <p:nvSpPr>
          <p:cNvPr id="17" name="Text 14"/>
          <p:cNvSpPr/>
          <p:nvPr/>
        </p:nvSpPr>
        <p:spPr>
          <a:xfrm>
            <a:off x="8888254" y="6900743"/>
            <a:ext cx="2340293" cy="715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Diverse item catalog analyzed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295162"/>
            <a:ext cx="2139791" cy="441484"/>
          </a:xfrm>
          <a:prstGeom prst="roundRect">
            <a:avLst>
              <a:gd name="adj" fmla="val 17263"/>
            </a:avLst>
          </a:prstGeom>
          <a:noFill/>
          <a:ln w="7620">
            <a:solidFill>
              <a:srgbClr val="D2600F"/>
            </a:solidFill>
            <a:prstDash val="solid"/>
          </a:ln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937498" y="1425178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1370767"/>
            <a:ext cx="158019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50"/>
              </a:lnSpc>
              <a:buNone/>
            </a:pPr>
            <a:r>
              <a:rPr lang="en-US" sz="140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 ANALYSIS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27371"/>
            <a:ext cx="668583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Preparation Journey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01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3231356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8" name="Text 5"/>
          <p:cNvSpPr/>
          <p:nvPr/>
        </p:nvSpPr>
        <p:spPr>
          <a:xfrm>
            <a:off x="793790" y="3405664"/>
            <a:ext cx="358866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Loading &amp; Exploration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3896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Imported dataset, checked structure with df.info() and summary statistics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5216962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02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216962" y="3231356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2" name="Text 9"/>
          <p:cNvSpPr/>
          <p:nvPr/>
        </p:nvSpPr>
        <p:spPr>
          <a:xfrm>
            <a:off x="5216962" y="3405664"/>
            <a:ext cx="299323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Missing Data Handling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5216962" y="3896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Imputed 37 missing Review Ratings using median by category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9640133" y="2876312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640133" y="3231356"/>
            <a:ext cx="4196358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16" name="Text 13"/>
          <p:cNvSpPr/>
          <p:nvPr/>
        </p:nvSpPr>
        <p:spPr>
          <a:xfrm>
            <a:off x="9640133" y="34056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Feature Engineering</a:t>
            </a:r>
            <a:endParaRPr lang="en-US" sz="2200" dirty="0"/>
          </a:p>
        </p:txBody>
      </p:sp>
      <p:sp>
        <p:nvSpPr>
          <p:cNvPr id="17" name="Text 14"/>
          <p:cNvSpPr/>
          <p:nvPr/>
        </p:nvSpPr>
        <p:spPr>
          <a:xfrm>
            <a:off x="9640133" y="3896082"/>
            <a:ext cx="4196358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Created age_group bins and purchase_frequency_days columns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793790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9" name="Shape 16"/>
          <p:cNvSpPr/>
          <p:nvPr/>
        </p:nvSpPr>
        <p:spPr>
          <a:xfrm>
            <a:off x="793790" y="5373767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20" name="Text 17"/>
          <p:cNvSpPr/>
          <p:nvPr/>
        </p:nvSpPr>
        <p:spPr>
          <a:xfrm>
            <a:off x="793790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 Consistency</a:t>
            </a:r>
            <a:endParaRPr lang="en-US" sz="2200" dirty="0"/>
          </a:p>
        </p:txBody>
      </p:sp>
      <p:sp>
        <p:nvSpPr>
          <p:cNvPr id="21" name="Text 18"/>
          <p:cNvSpPr/>
          <p:nvPr/>
        </p:nvSpPr>
        <p:spPr>
          <a:xfrm>
            <a:off x="793790" y="6038493"/>
            <a:ext cx="640794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Standardized columns to snake_case, dropped redundant promo_code_used</a:t>
            </a:r>
            <a:endParaRPr lang="en-US" sz="1750" dirty="0"/>
          </a:p>
        </p:txBody>
      </p:sp>
      <p:sp>
        <p:nvSpPr>
          <p:cNvPr id="22" name="Text 19"/>
          <p:cNvSpPr/>
          <p:nvPr/>
        </p:nvSpPr>
        <p:spPr>
          <a:xfrm>
            <a:off x="7428548" y="5018723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Bitter Light" pitchFamily="34" charset="0"/>
                <a:ea typeface="Bitter Light" pitchFamily="34" charset="-122"/>
                <a:cs typeface="Bitter Light" pitchFamily="34" charset="-120"/>
              </a:rPr>
              <a:t>05</a:t>
            </a:r>
            <a:endParaRPr lang="en-US" sz="1750" dirty="0"/>
          </a:p>
        </p:txBody>
      </p:sp>
      <p:sp>
        <p:nvSpPr>
          <p:cNvPr id="23" name="Shape 20"/>
          <p:cNvSpPr/>
          <p:nvPr/>
        </p:nvSpPr>
        <p:spPr>
          <a:xfrm>
            <a:off x="7428548" y="5373767"/>
            <a:ext cx="6407944" cy="30480"/>
          </a:xfrm>
          <a:prstGeom prst="rect">
            <a:avLst/>
          </a:prstGeom>
          <a:solidFill>
            <a:srgbClr val="D2600F"/>
          </a:solidFill>
          <a:ln/>
        </p:spPr>
      </p:sp>
      <p:sp>
        <p:nvSpPr>
          <p:cNvPr id="24" name="Text 21"/>
          <p:cNvSpPr/>
          <p:nvPr/>
        </p:nvSpPr>
        <p:spPr>
          <a:xfrm>
            <a:off x="7428548" y="554807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Database Integration</a:t>
            </a:r>
            <a:endParaRPr lang="en-US" sz="2200" dirty="0"/>
          </a:p>
        </p:txBody>
      </p:sp>
      <p:sp>
        <p:nvSpPr>
          <p:cNvPr id="25" name="Text 22"/>
          <p:cNvSpPr/>
          <p:nvPr/>
        </p:nvSpPr>
        <p:spPr>
          <a:xfrm>
            <a:off x="7428548" y="6038493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Connected to PostgreSQL for advanced SQL analysis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1171456" y="535424"/>
            <a:ext cx="1479947" cy="365046"/>
          </a:xfrm>
          <a:prstGeom prst="roundRect">
            <a:avLst>
              <a:gd name="adj" fmla="val 17881"/>
            </a:avLst>
          </a:prstGeom>
          <a:solidFill>
            <a:srgbClr val="FCE2CF"/>
          </a:solidFill>
          <a:ln/>
        </p:spPr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287899" y="640199"/>
            <a:ext cx="155377" cy="155377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520904" y="593646"/>
            <a:ext cx="1014055" cy="2486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9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SQL INSIGHTS</a:t>
            </a:r>
            <a:endParaRPr lang="en-US" sz="1200" dirty="0"/>
          </a:p>
        </p:txBody>
      </p:sp>
      <p:sp>
        <p:nvSpPr>
          <p:cNvPr id="5" name="Text 2"/>
          <p:cNvSpPr/>
          <p:nvPr/>
        </p:nvSpPr>
        <p:spPr>
          <a:xfrm>
            <a:off x="1171456" y="978098"/>
            <a:ext cx="4979670" cy="6069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750"/>
              </a:lnSpc>
              <a:buNone/>
            </a:pPr>
            <a:r>
              <a:rPr lang="en-US" sz="38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Key Customer Metrics</a:t>
            </a:r>
            <a:endParaRPr lang="en-US" sz="3800" dirty="0"/>
          </a:p>
        </p:txBody>
      </p:sp>
      <p:sp>
        <p:nvSpPr>
          <p:cNvPr id="6" name="Text 3"/>
          <p:cNvSpPr/>
          <p:nvPr/>
        </p:nvSpPr>
        <p:spPr>
          <a:xfrm>
            <a:off x="1171456" y="2070616"/>
            <a:ext cx="300728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Average Purchase Amount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1171456" y="2568416"/>
            <a:ext cx="590681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$59.76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1171456" y="3054072"/>
            <a:ext cx="590681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Consistent spending across customer base</a:t>
            </a:r>
            <a:endParaRPr lang="en-US" sz="1500" dirty="0"/>
          </a:p>
        </p:txBody>
      </p:sp>
      <p:sp>
        <p:nvSpPr>
          <p:cNvPr id="9" name="Text 6"/>
          <p:cNvSpPr/>
          <p:nvPr/>
        </p:nvSpPr>
        <p:spPr>
          <a:xfrm>
            <a:off x="7559754" y="2070616"/>
            <a:ext cx="2574131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Average Review Rating</a:t>
            </a:r>
            <a:endParaRPr lang="en-US" sz="1900" dirty="0"/>
          </a:p>
        </p:txBody>
      </p:sp>
      <p:sp>
        <p:nvSpPr>
          <p:cNvPr id="10" name="Text 7"/>
          <p:cNvSpPr/>
          <p:nvPr/>
        </p:nvSpPr>
        <p:spPr>
          <a:xfrm>
            <a:off x="7559754" y="2568416"/>
            <a:ext cx="590681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3.75 / 5.0</a:t>
            </a:r>
            <a:endParaRPr lang="en-US" sz="1500" dirty="0"/>
          </a:p>
        </p:txBody>
      </p:sp>
      <p:sp>
        <p:nvSpPr>
          <p:cNvPr id="11" name="Text 8"/>
          <p:cNvSpPr/>
          <p:nvPr/>
        </p:nvSpPr>
        <p:spPr>
          <a:xfrm>
            <a:off x="7559754" y="3054072"/>
            <a:ext cx="5906810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customer satisfaction overall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1943576" y="5020747"/>
            <a:ext cx="2389346" cy="485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68%</a:t>
            </a:r>
            <a:endParaRPr lang="en-US" sz="380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1401" y="3806666"/>
            <a:ext cx="2913936" cy="2913936"/>
          </a:xfrm>
          <a:prstGeom prst="rect">
            <a:avLst/>
          </a:prstGeom>
        </p:spPr>
      </p:pic>
      <p:sp>
        <p:nvSpPr>
          <p:cNvPr id="14" name="Text 10"/>
          <p:cNvSpPr/>
          <p:nvPr/>
        </p:nvSpPr>
        <p:spPr>
          <a:xfrm>
            <a:off x="1924288" y="6963251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Male Customers</a:t>
            </a:r>
            <a:endParaRPr lang="en-US" sz="1900" dirty="0"/>
          </a:p>
        </p:txBody>
      </p:sp>
      <p:sp>
        <p:nvSpPr>
          <p:cNvPr id="15" name="Text 11"/>
          <p:cNvSpPr/>
          <p:nvPr/>
        </p:nvSpPr>
        <p:spPr>
          <a:xfrm>
            <a:off x="1171456" y="7383304"/>
            <a:ext cx="393394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Dominant demographic segment</a:t>
            </a:r>
            <a:endParaRPr lang="en-US" sz="1500" dirty="0"/>
          </a:p>
        </p:txBody>
      </p:sp>
      <p:sp>
        <p:nvSpPr>
          <p:cNvPr id="16" name="Text 12"/>
          <p:cNvSpPr/>
          <p:nvPr/>
        </p:nvSpPr>
        <p:spPr>
          <a:xfrm>
            <a:off x="6120289" y="5020747"/>
            <a:ext cx="2389346" cy="485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27%</a:t>
            </a:r>
            <a:endParaRPr lang="en-US" sz="3800" dirty="0"/>
          </a:p>
        </p:txBody>
      </p:sp>
      <p:pic>
        <p:nvPicPr>
          <p:cNvPr id="17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113" y="3806666"/>
            <a:ext cx="2913936" cy="2913936"/>
          </a:xfrm>
          <a:prstGeom prst="rect">
            <a:avLst/>
          </a:prstGeom>
        </p:spPr>
      </p:pic>
      <p:sp>
        <p:nvSpPr>
          <p:cNvPr id="18" name="Text 13"/>
          <p:cNvSpPr/>
          <p:nvPr/>
        </p:nvSpPr>
        <p:spPr>
          <a:xfrm>
            <a:off x="6101001" y="6963251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Subscribers</a:t>
            </a:r>
            <a:endParaRPr lang="en-US" sz="1900" dirty="0"/>
          </a:p>
        </p:txBody>
      </p:sp>
      <p:sp>
        <p:nvSpPr>
          <p:cNvPr id="19" name="Text 14"/>
          <p:cNvSpPr/>
          <p:nvPr/>
        </p:nvSpPr>
        <p:spPr>
          <a:xfrm>
            <a:off x="5348168" y="7383304"/>
            <a:ext cx="393394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Significant growth opportunity</a:t>
            </a:r>
            <a:endParaRPr lang="en-US" sz="1500" dirty="0"/>
          </a:p>
        </p:txBody>
      </p:sp>
      <p:sp>
        <p:nvSpPr>
          <p:cNvPr id="20" name="Text 15"/>
          <p:cNvSpPr/>
          <p:nvPr/>
        </p:nvSpPr>
        <p:spPr>
          <a:xfrm>
            <a:off x="10297001" y="5020747"/>
            <a:ext cx="2389346" cy="4856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800"/>
              </a:lnSpc>
              <a:buNone/>
            </a:pPr>
            <a:r>
              <a:rPr lang="en-US" sz="38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80%</a:t>
            </a:r>
            <a:endParaRPr lang="en-US" sz="3800" dirty="0"/>
          </a:p>
        </p:txBody>
      </p:sp>
      <p:pic>
        <p:nvPicPr>
          <p:cNvPr id="21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4826" y="3806666"/>
            <a:ext cx="2913936" cy="2913936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10277713" y="6963251"/>
            <a:ext cx="2428280" cy="3036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350"/>
              </a:lnSpc>
              <a:buNone/>
            </a:pPr>
            <a:r>
              <a:rPr lang="en-US" sz="19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 Customers</a:t>
            </a:r>
            <a:endParaRPr lang="en-US" sz="1900" dirty="0"/>
          </a:p>
        </p:txBody>
      </p:sp>
      <p:sp>
        <p:nvSpPr>
          <p:cNvPr id="23" name="Text 17"/>
          <p:cNvSpPr/>
          <p:nvPr/>
        </p:nvSpPr>
        <p:spPr>
          <a:xfrm>
            <a:off x="9524881" y="7383304"/>
            <a:ext cx="3933944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Strong retention foundation</a:t>
            </a:r>
            <a:endParaRPr lang="en-US" sz="15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977509" y="464106"/>
            <a:ext cx="4219456" cy="527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Analysis</a:t>
            </a:r>
            <a:endParaRPr lang="en-US" sz="33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509" y="1329095"/>
            <a:ext cx="10675382" cy="597812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977509" y="7497008"/>
            <a:ext cx="10675382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Male customers generate </a:t>
            </a:r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2.1x more revenue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than female customers, representing a significant market concentration</a:t>
            </a:r>
            <a:endParaRPr lang="en-US" sz="13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594955" y="467797"/>
            <a:ext cx="1855827" cy="334685"/>
          </a:xfrm>
          <a:prstGeom prst="roundRect">
            <a:avLst>
              <a:gd name="adj" fmla="val 17067"/>
            </a:avLst>
          </a:prstGeom>
          <a:noFill/>
          <a:ln w="7620">
            <a:solidFill>
              <a:srgbClr val="D2600F"/>
            </a:solidFill>
            <a:prstDash val="solid"/>
          </a:ln>
        </p:spPr>
      </p:sp>
      <p:sp>
        <p:nvSpPr>
          <p:cNvPr id="4" name="Text 1"/>
          <p:cNvSpPr/>
          <p:nvPr/>
        </p:nvSpPr>
        <p:spPr>
          <a:xfrm>
            <a:off x="704493" y="526375"/>
            <a:ext cx="1636752" cy="2175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700"/>
              </a:lnSpc>
              <a:buNone/>
            </a:pPr>
            <a:r>
              <a:rPr lang="en-US" sz="1050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PRODUCT PERFORMANCE</a:t>
            </a:r>
            <a:endParaRPr lang="en-US" sz="1050" dirty="0"/>
          </a:p>
        </p:txBody>
      </p:sp>
      <p:sp>
        <p:nvSpPr>
          <p:cNvPr id="5" name="Text 2"/>
          <p:cNvSpPr/>
          <p:nvPr/>
        </p:nvSpPr>
        <p:spPr>
          <a:xfrm>
            <a:off x="594955" y="870466"/>
            <a:ext cx="5002768" cy="531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Top Products by Category</a:t>
            </a:r>
            <a:endParaRPr lang="en-US" sz="3300" dirty="0"/>
          </a:p>
        </p:txBody>
      </p:sp>
      <p:sp>
        <p:nvSpPr>
          <p:cNvPr id="6" name="Shape 3"/>
          <p:cNvSpPr/>
          <p:nvPr/>
        </p:nvSpPr>
        <p:spPr>
          <a:xfrm>
            <a:off x="594955" y="1656636"/>
            <a:ext cx="7954089" cy="1398865"/>
          </a:xfrm>
          <a:prstGeom prst="roundRect">
            <a:avLst>
              <a:gd name="adj" fmla="val 5104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7" name="Shape 4"/>
          <p:cNvSpPr/>
          <p:nvPr/>
        </p:nvSpPr>
        <p:spPr>
          <a:xfrm>
            <a:off x="617815" y="1679496"/>
            <a:ext cx="679966" cy="1353145"/>
          </a:xfrm>
          <a:prstGeom prst="roundRect">
            <a:avLst>
              <a:gd name="adj" fmla="val 6466"/>
            </a:avLst>
          </a:prstGeom>
          <a:solidFill>
            <a:srgbClr val="FCE2CF"/>
          </a:solidFill>
          <a:ln/>
        </p:spPr>
      </p:sp>
      <p:sp>
        <p:nvSpPr>
          <p:cNvPr id="8" name="Text 5"/>
          <p:cNvSpPr/>
          <p:nvPr/>
        </p:nvSpPr>
        <p:spPr>
          <a:xfrm>
            <a:off x="826532" y="2196703"/>
            <a:ext cx="25491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2000" dirty="0"/>
          </a:p>
        </p:txBody>
      </p:sp>
      <p:sp>
        <p:nvSpPr>
          <p:cNvPr id="9" name="Text 6"/>
          <p:cNvSpPr/>
          <p:nvPr/>
        </p:nvSpPr>
        <p:spPr>
          <a:xfrm>
            <a:off x="1467683" y="1849398"/>
            <a:ext cx="212502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Clothing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1467683" y="2216944"/>
            <a:ext cx="688859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Blouse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- 171 orders</a:t>
            </a:r>
            <a:endParaRPr lang="en-US" sz="1300" dirty="0"/>
          </a:p>
        </p:txBody>
      </p:sp>
      <p:sp>
        <p:nvSpPr>
          <p:cNvPr id="11" name="Text 8"/>
          <p:cNvSpPr/>
          <p:nvPr/>
        </p:nvSpPr>
        <p:spPr>
          <a:xfrm>
            <a:off x="1467683" y="2590800"/>
            <a:ext cx="688859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Pants &amp; Shirt close behind</a:t>
            </a:r>
            <a:endParaRPr lang="en-US" sz="1300" dirty="0"/>
          </a:p>
        </p:txBody>
      </p:sp>
      <p:sp>
        <p:nvSpPr>
          <p:cNvPr id="12" name="Shape 9"/>
          <p:cNvSpPr/>
          <p:nvPr/>
        </p:nvSpPr>
        <p:spPr>
          <a:xfrm>
            <a:off x="594955" y="3225403"/>
            <a:ext cx="7954089" cy="1398865"/>
          </a:xfrm>
          <a:prstGeom prst="roundRect">
            <a:avLst>
              <a:gd name="adj" fmla="val 5104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3" name="Shape 10"/>
          <p:cNvSpPr/>
          <p:nvPr/>
        </p:nvSpPr>
        <p:spPr>
          <a:xfrm>
            <a:off x="617815" y="3248263"/>
            <a:ext cx="679966" cy="1353145"/>
          </a:xfrm>
          <a:prstGeom prst="roundRect">
            <a:avLst>
              <a:gd name="adj" fmla="val 6466"/>
            </a:avLst>
          </a:prstGeom>
          <a:solidFill>
            <a:srgbClr val="FCE2CF"/>
          </a:solidFill>
          <a:ln/>
        </p:spPr>
      </p:sp>
      <p:sp>
        <p:nvSpPr>
          <p:cNvPr id="14" name="Text 11"/>
          <p:cNvSpPr/>
          <p:nvPr/>
        </p:nvSpPr>
        <p:spPr>
          <a:xfrm>
            <a:off x="826532" y="3765471"/>
            <a:ext cx="25491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1467683" y="3418165"/>
            <a:ext cx="212502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Accessories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1467683" y="3785711"/>
            <a:ext cx="688859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Jewelry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- 171 orders</a:t>
            </a:r>
            <a:endParaRPr lang="en-US" sz="1300" dirty="0"/>
          </a:p>
        </p:txBody>
      </p:sp>
      <p:sp>
        <p:nvSpPr>
          <p:cNvPr id="17" name="Text 14"/>
          <p:cNvSpPr/>
          <p:nvPr/>
        </p:nvSpPr>
        <p:spPr>
          <a:xfrm>
            <a:off x="1467683" y="4159568"/>
            <a:ext cx="688859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Sunglasses &amp; Belt equally popular</a:t>
            </a:r>
            <a:endParaRPr lang="en-US" sz="1300" dirty="0"/>
          </a:p>
        </p:txBody>
      </p:sp>
      <p:sp>
        <p:nvSpPr>
          <p:cNvPr id="18" name="Shape 15"/>
          <p:cNvSpPr/>
          <p:nvPr/>
        </p:nvSpPr>
        <p:spPr>
          <a:xfrm>
            <a:off x="594955" y="4794171"/>
            <a:ext cx="7954089" cy="1398865"/>
          </a:xfrm>
          <a:prstGeom prst="roundRect">
            <a:avLst>
              <a:gd name="adj" fmla="val 5104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19" name="Shape 16"/>
          <p:cNvSpPr/>
          <p:nvPr/>
        </p:nvSpPr>
        <p:spPr>
          <a:xfrm>
            <a:off x="617815" y="4817031"/>
            <a:ext cx="679966" cy="1353145"/>
          </a:xfrm>
          <a:prstGeom prst="roundRect">
            <a:avLst>
              <a:gd name="adj" fmla="val 6466"/>
            </a:avLst>
          </a:prstGeom>
          <a:solidFill>
            <a:srgbClr val="FCE2CF"/>
          </a:solidFill>
          <a:ln/>
        </p:spPr>
      </p:sp>
      <p:sp>
        <p:nvSpPr>
          <p:cNvPr id="20" name="Text 17"/>
          <p:cNvSpPr/>
          <p:nvPr/>
        </p:nvSpPr>
        <p:spPr>
          <a:xfrm>
            <a:off x="826532" y="5334238"/>
            <a:ext cx="25491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2000" dirty="0"/>
          </a:p>
        </p:txBody>
      </p:sp>
      <p:sp>
        <p:nvSpPr>
          <p:cNvPr id="21" name="Text 18"/>
          <p:cNvSpPr/>
          <p:nvPr/>
        </p:nvSpPr>
        <p:spPr>
          <a:xfrm>
            <a:off x="1467683" y="4986933"/>
            <a:ext cx="212502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Footwear</a:t>
            </a:r>
            <a:endParaRPr lang="en-US" sz="1650" dirty="0"/>
          </a:p>
        </p:txBody>
      </p:sp>
      <p:sp>
        <p:nvSpPr>
          <p:cNvPr id="22" name="Text 19"/>
          <p:cNvSpPr/>
          <p:nvPr/>
        </p:nvSpPr>
        <p:spPr>
          <a:xfrm>
            <a:off x="1467683" y="5354479"/>
            <a:ext cx="688859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Sandals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- 160 orders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1467683" y="5728335"/>
            <a:ext cx="688859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Highest average rating: 3.84</a:t>
            </a:r>
            <a:endParaRPr lang="en-US" sz="1300" dirty="0"/>
          </a:p>
        </p:txBody>
      </p:sp>
      <p:sp>
        <p:nvSpPr>
          <p:cNvPr id="24" name="Shape 21"/>
          <p:cNvSpPr/>
          <p:nvPr/>
        </p:nvSpPr>
        <p:spPr>
          <a:xfrm>
            <a:off x="594955" y="6362938"/>
            <a:ext cx="7954089" cy="1398865"/>
          </a:xfrm>
          <a:prstGeom prst="roundRect">
            <a:avLst>
              <a:gd name="adj" fmla="val 5104"/>
            </a:avLst>
          </a:prstGeom>
          <a:solidFill>
            <a:srgbClr val="FFF8F0"/>
          </a:solidFill>
          <a:ln w="22860">
            <a:solidFill>
              <a:srgbClr val="E2C8B5"/>
            </a:solidFill>
            <a:prstDash val="solid"/>
          </a:ln>
        </p:spPr>
      </p:sp>
      <p:sp>
        <p:nvSpPr>
          <p:cNvPr id="25" name="Shape 22"/>
          <p:cNvSpPr/>
          <p:nvPr/>
        </p:nvSpPr>
        <p:spPr>
          <a:xfrm>
            <a:off x="617815" y="6385798"/>
            <a:ext cx="679966" cy="1353145"/>
          </a:xfrm>
          <a:prstGeom prst="roundRect">
            <a:avLst>
              <a:gd name="adj" fmla="val 6466"/>
            </a:avLst>
          </a:prstGeom>
          <a:solidFill>
            <a:srgbClr val="FCE2CF"/>
          </a:solidFill>
          <a:ln/>
        </p:spPr>
      </p:sp>
      <p:sp>
        <p:nvSpPr>
          <p:cNvPr id="26" name="Text 23"/>
          <p:cNvSpPr/>
          <p:nvPr/>
        </p:nvSpPr>
        <p:spPr>
          <a:xfrm>
            <a:off x="826532" y="6903006"/>
            <a:ext cx="254913" cy="3187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4</a:t>
            </a: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1467683" y="6555700"/>
            <a:ext cx="2125028" cy="2656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Outerwear</a:t>
            </a:r>
            <a:endParaRPr lang="en-US" sz="1650" dirty="0"/>
          </a:p>
        </p:txBody>
      </p:sp>
      <p:sp>
        <p:nvSpPr>
          <p:cNvPr id="28" name="Text 25"/>
          <p:cNvSpPr/>
          <p:nvPr/>
        </p:nvSpPr>
        <p:spPr>
          <a:xfrm>
            <a:off x="1467683" y="6923246"/>
            <a:ext cx="688859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Jacket</a:t>
            </a:r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- 163 orders</a:t>
            </a:r>
            <a:endParaRPr lang="en-US" sz="1300" dirty="0"/>
          </a:p>
        </p:txBody>
      </p:sp>
      <p:sp>
        <p:nvSpPr>
          <p:cNvPr id="29" name="Text 26"/>
          <p:cNvSpPr/>
          <p:nvPr/>
        </p:nvSpPr>
        <p:spPr>
          <a:xfrm>
            <a:off x="1467683" y="7297103"/>
            <a:ext cx="6888599" cy="27193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100"/>
              </a:lnSpc>
              <a:buNone/>
            </a:pPr>
            <a:r>
              <a:rPr lang="en-US" sz="13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Coat follows at 161 orders</a:t>
            </a:r>
            <a:endParaRPr lang="en-US" sz="13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306247" y="349329"/>
            <a:ext cx="3621048" cy="3961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Customer Segmentation</a:t>
            </a:r>
            <a:endParaRPr lang="en-US" sz="2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49153" y="998934"/>
            <a:ext cx="1322903" cy="7302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221486" y="1343144"/>
            <a:ext cx="178237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1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6098738" y="1125617"/>
            <a:ext cx="798552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New</a:t>
            </a:r>
            <a:endParaRPr lang="en-US" sz="1200" dirty="0"/>
          </a:p>
        </p:txBody>
      </p:sp>
      <p:sp>
        <p:nvSpPr>
          <p:cNvPr id="6" name="Text 3"/>
          <p:cNvSpPr/>
          <p:nvPr/>
        </p:nvSpPr>
        <p:spPr>
          <a:xfrm>
            <a:off x="6098738" y="1399580"/>
            <a:ext cx="798552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 customers</a:t>
            </a:r>
            <a:endParaRPr lang="en-US" sz="950" dirty="0"/>
          </a:p>
        </p:txBody>
      </p:sp>
      <p:sp>
        <p:nvSpPr>
          <p:cNvPr id="7" name="Shape 4"/>
          <p:cNvSpPr/>
          <p:nvPr/>
        </p:nvSpPr>
        <p:spPr>
          <a:xfrm>
            <a:off x="6003727" y="1741170"/>
            <a:ext cx="5288637" cy="7620"/>
          </a:xfrm>
          <a:prstGeom prst="roundRect">
            <a:avLst>
              <a:gd name="adj" fmla="val 698704"/>
            </a:avLst>
          </a:prstGeom>
          <a:solidFill>
            <a:srgbClr val="E2C8B5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7641" y="1760815"/>
            <a:ext cx="2645807" cy="7302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221367" y="2014538"/>
            <a:ext cx="178237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2</a:t>
            </a:r>
            <a:endParaRPr lang="en-US" sz="1400" dirty="0"/>
          </a:p>
        </p:txBody>
      </p:sp>
      <p:sp>
        <p:nvSpPr>
          <p:cNvPr id="10" name="Text 6"/>
          <p:cNvSpPr/>
          <p:nvPr/>
        </p:nvSpPr>
        <p:spPr>
          <a:xfrm>
            <a:off x="6760131" y="1887498"/>
            <a:ext cx="870942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Returning</a:t>
            </a:r>
            <a:endParaRPr lang="en-US" sz="1200" dirty="0"/>
          </a:p>
        </p:txBody>
      </p:sp>
      <p:sp>
        <p:nvSpPr>
          <p:cNvPr id="11" name="Text 7"/>
          <p:cNvSpPr/>
          <p:nvPr/>
        </p:nvSpPr>
        <p:spPr>
          <a:xfrm>
            <a:off x="6760131" y="2161461"/>
            <a:ext cx="870942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701 customers</a:t>
            </a:r>
            <a:endParaRPr lang="en-US" sz="950" dirty="0"/>
          </a:p>
        </p:txBody>
      </p:sp>
      <p:sp>
        <p:nvSpPr>
          <p:cNvPr id="12" name="Shape 8"/>
          <p:cNvSpPr/>
          <p:nvPr/>
        </p:nvSpPr>
        <p:spPr>
          <a:xfrm>
            <a:off x="6665119" y="2503051"/>
            <a:ext cx="4627245" cy="7620"/>
          </a:xfrm>
          <a:prstGeom prst="roundRect">
            <a:avLst>
              <a:gd name="adj" fmla="val 698704"/>
            </a:avLst>
          </a:prstGeom>
          <a:solidFill>
            <a:srgbClr val="E2C8B5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6249" y="2522696"/>
            <a:ext cx="3968710" cy="7302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5221486" y="2776418"/>
            <a:ext cx="178237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200"/>
              </a:lnSpc>
              <a:buNone/>
            </a:pPr>
            <a:r>
              <a:rPr lang="en-US" sz="14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3</a:t>
            </a:r>
            <a:endParaRPr lang="en-US" sz="1400" dirty="0"/>
          </a:p>
        </p:txBody>
      </p:sp>
      <p:sp>
        <p:nvSpPr>
          <p:cNvPr id="15" name="Text 10"/>
          <p:cNvSpPr/>
          <p:nvPr/>
        </p:nvSpPr>
        <p:spPr>
          <a:xfrm>
            <a:off x="7421642" y="2649379"/>
            <a:ext cx="976193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Loyal</a:t>
            </a:r>
            <a:endParaRPr lang="en-US" sz="1200" dirty="0"/>
          </a:p>
        </p:txBody>
      </p:sp>
      <p:sp>
        <p:nvSpPr>
          <p:cNvPr id="16" name="Text 11"/>
          <p:cNvSpPr/>
          <p:nvPr/>
        </p:nvSpPr>
        <p:spPr>
          <a:xfrm>
            <a:off x="7421642" y="2923342"/>
            <a:ext cx="976193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3,116 customers</a:t>
            </a:r>
            <a:endParaRPr lang="en-US" sz="950" dirty="0"/>
          </a:p>
        </p:txBody>
      </p:sp>
      <p:sp>
        <p:nvSpPr>
          <p:cNvPr id="17" name="Text 12"/>
          <p:cNvSpPr/>
          <p:nvPr/>
        </p:nvSpPr>
        <p:spPr>
          <a:xfrm>
            <a:off x="3306247" y="3395424"/>
            <a:ext cx="8017788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80% of customers are loyal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, demonstrating strong retention but limited new customer acquisition</a:t>
            </a:r>
            <a:endParaRPr lang="en-US" sz="950" dirty="0"/>
          </a:p>
        </p:txBody>
      </p:sp>
      <p:sp>
        <p:nvSpPr>
          <p:cNvPr id="18" name="Text 13"/>
          <p:cNvSpPr/>
          <p:nvPr/>
        </p:nvSpPr>
        <p:spPr>
          <a:xfrm>
            <a:off x="3306247" y="3867507"/>
            <a:ext cx="1584484" cy="1980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1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Subscription Impact</a:t>
            </a:r>
            <a:endParaRPr lang="en-US" sz="1200" dirty="0"/>
          </a:p>
        </p:txBody>
      </p:sp>
      <p:sp>
        <p:nvSpPr>
          <p:cNvPr id="19" name="Text 14"/>
          <p:cNvSpPr/>
          <p:nvPr/>
        </p:nvSpPr>
        <p:spPr>
          <a:xfrm>
            <a:off x="3306247" y="4192191"/>
            <a:ext cx="3854291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Subscribers: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$59.49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avg spend</a:t>
            </a:r>
            <a:endParaRPr lang="en-US" sz="950" dirty="0"/>
          </a:p>
        </p:txBody>
      </p:sp>
      <p:sp>
        <p:nvSpPr>
          <p:cNvPr id="20" name="Text 15"/>
          <p:cNvSpPr/>
          <p:nvPr/>
        </p:nvSpPr>
        <p:spPr>
          <a:xfrm>
            <a:off x="3306247" y="4509135"/>
            <a:ext cx="3854291" cy="202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Non-subscribers: </a:t>
            </a:r>
            <a:pPr algn="l" indent="0" marL="0">
              <a:lnSpc>
                <a:spcPts val="1550"/>
              </a:lnSpc>
              <a:buNone/>
            </a:pPr>
            <a:r>
              <a:rPr lang="en-US" sz="95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$59.87</a:t>
            </a:r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avg spend</a:t>
            </a:r>
            <a:endParaRPr lang="en-US" sz="950" dirty="0"/>
          </a:p>
        </p:txBody>
      </p:sp>
      <p:sp>
        <p:nvSpPr>
          <p:cNvPr id="21" name="Text 16"/>
          <p:cNvSpPr/>
          <p:nvPr/>
        </p:nvSpPr>
        <p:spPr>
          <a:xfrm>
            <a:off x="3306247" y="4826079"/>
            <a:ext cx="3854291" cy="4057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550"/>
              </a:lnSpc>
              <a:buNone/>
            </a:pPr>
            <a:r>
              <a:rPr lang="en-US" sz="9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Minimal spending difference suggests untapped subscription value proposition</a:t>
            </a:r>
            <a:endParaRPr lang="en-US" sz="950" dirty="0"/>
          </a:p>
        </p:txBody>
      </p:sp>
      <p:pic>
        <p:nvPicPr>
          <p:cNvPr id="2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244" y="3883343"/>
            <a:ext cx="3854291" cy="385429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2164913" y="447794"/>
            <a:ext cx="1484471" cy="305991"/>
          </a:xfrm>
          <a:prstGeom prst="roundRect">
            <a:avLst>
              <a:gd name="adj" fmla="val 17883"/>
            </a:avLst>
          </a:prstGeom>
          <a:solidFill>
            <a:srgbClr val="FCE2CF"/>
          </a:solidFill>
          <a:ln/>
        </p:spPr>
      </p:sp>
      <p:sp>
        <p:nvSpPr>
          <p:cNvPr id="3" name="Text 1"/>
          <p:cNvSpPr/>
          <p:nvPr/>
        </p:nvSpPr>
        <p:spPr>
          <a:xfrm>
            <a:off x="2262545" y="496610"/>
            <a:ext cx="1289209" cy="208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600"/>
              </a:lnSpc>
              <a:buNone/>
            </a:pPr>
            <a:r>
              <a:rPr lang="en-US" sz="10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AGE DEMOGRAPHICS</a:t>
            </a:r>
            <a:endParaRPr lang="en-US" sz="1000" dirty="0"/>
          </a:p>
        </p:txBody>
      </p:sp>
      <p:sp>
        <p:nvSpPr>
          <p:cNvPr id="4" name="Text 2"/>
          <p:cNvSpPr/>
          <p:nvPr/>
        </p:nvSpPr>
        <p:spPr>
          <a:xfrm>
            <a:off x="2164913" y="818912"/>
            <a:ext cx="4260533" cy="508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000"/>
              </a:lnSpc>
              <a:buNone/>
            </a:pPr>
            <a:r>
              <a:rPr lang="en-US" sz="32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Revenue by Age Group</a:t>
            </a:r>
            <a:endParaRPr lang="en-US" sz="320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64913" y="1572101"/>
            <a:ext cx="10300573" cy="5768221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164913" y="7523440"/>
            <a:ext cx="10300573" cy="260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25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Young Adults lead revenue generation, but distribution is relatively balanced across all age groups</a:t>
            </a:r>
            <a:endParaRPr lang="en-US" sz="12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7918" y="1303734"/>
            <a:ext cx="6853595" cy="6353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000"/>
              </a:lnSpc>
              <a:buNone/>
            </a:pPr>
            <a:r>
              <a:rPr lang="en-US" sz="4000" dirty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Discount &amp; Shipping Insights</a:t>
            </a:r>
            <a:endParaRPr lang="en-US" sz="4000" dirty="0"/>
          </a:p>
        </p:txBody>
      </p:sp>
      <p:sp>
        <p:nvSpPr>
          <p:cNvPr id="4" name="Shape 1"/>
          <p:cNvSpPr/>
          <p:nvPr/>
        </p:nvSpPr>
        <p:spPr>
          <a:xfrm>
            <a:off x="6197918" y="2243971"/>
            <a:ext cx="3758803" cy="2398038"/>
          </a:xfrm>
          <a:prstGeom prst="roundRect">
            <a:avLst>
              <a:gd name="adj" fmla="val 356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08777" y="2454831"/>
            <a:ext cx="318849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High-Value Discount Users</a:t>
            </a:r>
            <a:endParaRPr lang="en-US" sz="2000" dirty="0"/>
          </a:p>
        </p:txBody>
      </p:sp>
      <p:sp>
        <p:nvSpPr>
          <p:cNvPr id="6" name="Text 3"/>
          <p:cNvSpPr/>
          <p:nvPr/>
        </p:nvSpPr>
        <p:spPr>
          <a:xfrm>
            <a:off x="6408777" y="2894290"/>
            <a:ext cx="333708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D2600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839 customers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used discounts but spent above average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6408777" y="3666530"/>
            <a:ext cx="3337084" cy="6503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Discounts drive volume without sacrificing quality buyers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10159960" y="2243971"/>
            <a:ext cx="3758922" cy="2398038"/>
          </a:xfrm>
          <a:prstGeom prst="roundRect">
            <a:avLst>
              <a:gd name="adj" fmla="val 356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70820" y="2454831"/>
            <a:ext cx="333720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Discount-Dependent Products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10370820" y="3211830"/>
            <a:ext cx="333720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Hat: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50% discount rate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10370820" y="3658910"/>
            <a:ext cx="333720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Sneakers: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49.66%</a:t>
            </a:r>
            <a:endParaRPr lang="en-US" sz="1600" dirty="0"/>
          </a:p>
        </p:txBody>
      </p:sp>
      <p:sp>
        <p:nvSpPr>
          <p:cNvPr id="12" name="Text 9"/>
          <p:cNvSpPr/>
          <p:nvPr/>
        </p:nvSpPr>
        <p:spPr>
          <a:xfrm>
            <a:off x="10370820" y="4105989"/>
            <a:ext cx="3337203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Coat: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49.07%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6197918" y="4845248"/>
            <a:ext cx="7720965" cy="2080498"/>
          </a:xfrm>
          <a:prstGeom prst="roundRect">
            <a:avLst>
              <a:gd name="adj" fmla="val 4104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6408777" y="5056108"/>
            <a:ext cx="2547223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2000" dirty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Shipping Preferences</a:t>
            </a:r>
            <a:endParaRPr lang="en-US" sz="2000" dirty="0"/>
          </a:p>
        </p:txBody>
      </p:sp>
      <p:sp>
        <p:nvSpPr>
          <p:cNvPr id="15" name="Text 12"/>
          <p:cNvSpPr/>
          <p:nvPr/>
        </p:nvSpPr>
        <p:spPr>
          <a:xfrm>
            <a:off x="6408777" y="5495568"/>
            <a:ext cx="729924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Express: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$60.48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avg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6408777" y="5942648"/>
            <a:ext cx="729924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Standard: </a:t>
            </a:r>
            <a:pPr algn="l" indent="0" marL="0">
              <a:lnSpc>
                <a:spcPts val="2550"/>
              </a:lnSpc>
              <a:buNone/>
            </a:pPr>
            <a:r>
              <a:rPr lang="en-US" sz="1600" b="1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$58.46</a:t>
            </a:r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avg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6408777" y="6389727"/>
            <a:ext cx="7299246" cy="3251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1600" dirty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Express users spend slightly more per transaction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2026-01-14T05:44:19Z</dcterms:created>
  <dcterms:modified xsi:type="dcterms:W3CDTF">2026-01-14T05:44:19Z</dcterms:modified>
</cp:coreProperties>
</file>